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1d4f2dff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1d4f2dff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e854cde8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e854cde8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e854cde8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e854cde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e854cde8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e854cde8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e854cde8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e854cde8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1d4f2dffb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1d4f2dffb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e854cde8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e854cde8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e854cde8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e854cde8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https://inventorsoftomorrow.com/2018/08/18/scientific-method-songs/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1d4f2dff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1d4f2dff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1d4f2dff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1d4f2df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e854cde8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e854cde8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e854cde8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e854cde8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nventorsoftomorrow.com/2018/08/18/scientific-method-songs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524200" y="462875"/>
            <a:ext cx="8164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Math at Work </a:t>
            </a:r>
            <a:r>
              <a:rPr lang="en"/>
              <a:t>- Ami Kang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475" y="1354450"/>
            <a:ext cx="5231026" cy="32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0" r="0" t="51760"/>
          <a:stretch/>
        </p:blipFill>
        <p:spPr>
          <a:xfrm>
            <a:off x="332800" y="795825"/>
            <a:ext cx="3931426" cy="256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6008550" y="47880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https://vwo.com/blog/ab-testing-examples/</a:t>
            </a:r>
            <a:endParaRPr sz="900"/>
          </a:p>
        </p:txBody>
      </p:sp>
      <p:sp>
        <p:nvSpPr>
          <p:cNvPr id="172" name="Google Shape;172;p22"/>
          <p:cNvSpPr txBox="1"/>
          <p:nvPr/>
        </p:nvSpPr>
        <p:spPr>
          <a:xfrm>
            <a:off x="2805900" y="3674650"/>
            <a:ext cx="38628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Zalora’s increased its checkout rate by 12.3% by optimizing its product pages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54669" l="0" r="0" t="0"/>
          <a:stretch/>
        </p:blipFill>
        <p:spPr>
          <a:xfrm>
            <a:off x="4686425" y="873050"/>
            <a:ext cx="3931426" cy="240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625" y="569575"/>
            <a:ext cx="1148176" cy="9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568975" y="138475"/>
            <a:ext cx="3636000" cy="43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Which 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website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 design is a winner?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1626625" y="3246600"/>
            <a:ext cx="17739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Website design &lt;A&gt;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5765188" y="3211575"/>
            <a:ext cx="1773900" cy="40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Website design &lt;B&gt;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Bank Website Marketing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Experiment</a:t>
            </a:r>
            <a:endParaRPr b="0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13" y="549075"/>
            <a:ext cx="3024875" cy="40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3688225" y="717825"/>
            <a:ext cx="5043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Question: </a:t>
            </a:r>
            <a:r>
              <a:rPr b="1" lang="en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How can we make people want to get more credit cards from the bank’s website?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Gather information: </a:t>
            </a: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kind of information is important to people?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 a hypothesis: </a:t>
            </a:r>
            <a:r>
              <a:rPr b="1" lang="en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 new website design/contents will be more </a:t>
            </a:r>
            <a:r>
              <a:rPr b="1" lang="en" sz="16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persuasive/appealing than the old website</a:t>
            </a:r>
            <a:endParaRPr b="1" sz="16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 the hypothesis: </a:t>
            </a:r>
            <a:r>
              <a:rPr b="1" lang="en" sz="16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Run a website random test</a:t>
            </a:r>
            <a:endParaRPr b="1" sz="16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Share the results: </a:t>
            </a:r>
            <a:r>
              <a:rPr b="1" lang="en" sz="16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Analyze the difference between the old and new website performance and share the learning</a:t>
            </a:r>
            <a:endParaRPr b="1" sz="1600"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550" y="790650"/>
            <a:ext cx="6263399" cy="35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53650" y="4754550"/>
            <a:ext cx="582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source: </a:t>
            </a:r>
            <a:r>
              <a:rPr lang="en" sz="900"/>
              <a:t>https://medium.com/analytics-vidhya/a-b-testing-clearly-explained-56488430156</a:t>
            </a:r>
            <a:endParaRPr sz="900"/>
          </a:p>
        </p:txBody>
      </p:sp>
      <p:sp>
        <p:nvSpPr>
          <p:cNvPr id="195" name="Google Shape;195;p25"/>
          <p:cNvSpPr txBox="1"/>
          <p:nvPr/>
        </p:nvSpPr>
        <p:spPr>
          <a:xfrm>
            <a:off x="2387175" y="287113"/>
            <a:ext cx="8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&lt;Old&gt;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5330975" y="287100"/>
            <a:ext cx="8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&lt;New&gt;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260849" y="18237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So… where is Math used???</a:t>
            </a:r>
            <a:r>
              <a:rPr lang="en"/>
              <a:t> </a:t>
            </a:r>
            <a:endParaRPr b="0" sz="2400"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425" y="2230648"/>
            <a:ext cx="3426750" cy="19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260849" y="182375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So… where is Math used???</a:t>
            </a:r>
            <a:r>
              <a:rPr lang="en"/>
              <a:t> </a:t>
            </a:r>
            <a:endParaRPr b="0" sz="2400"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502" y="2371425"/>
            <a:ext cx="3262973" cy="211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050" y="2331250"/>
            <a:ext cx="3181551" cy="21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8"/>
          <p:cNvGrpSpPr/>
          <p:nvPr/>
        </p:nvGrpSpPr>
        <p:grpSpPr>
          <a:xfrm>
            <a:off x="6063838" y="946635"/>
            <a:ext cx="2212050" cy="2537076"/>
            <a:chOff x="6803275" y="395363"/>
            <a:chExt cx="2212050" cy="2537076"/>
          </a:xfrm>
        </p:grpSpPr>
        <p:pic>
          <p:nvPicPr>
            <p:cNvPr id="215" name="Google Shape;21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6" name="Google Shape;216;p2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28"/>
            <p:cNvSpPr txBox="1"/>
            <p:nvPr/>
          </p:nvSpPr>
          <p:spPr>
            <a:xfrm>
              <a:off x="6944788" y="9284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How confident/sure can we be about the test results?</a:t>
              </a:r>
              <a:endParaRPr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ex) </a:t>
              </a:r>
              <a:r>
                <a:rPr b="1" lang="en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23% is really different from 37%?</a:t>
              </a: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8" name="Google Shape;218;p28"/>
          <p:cNvSpPr txBox="1"/>
          <p:nvPr/>
        </p:nvSpPr>
        <p:spPr>
          <a:xfrm>
            <a:off x="3745450" y="1027100"/>
            <a:ext cx="1965600" cy="615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Calculate minimum sample size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625300" y="348725"/>
            <a:ext cx="2731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Before</a:t>
            </a:r>
            <a:r>
              <a:rPr b="1"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Experiment/Test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0" name="Google Shape;220;p28"/>
          <p:cNvGrpSpPr/>
          <p:nvPr/>
        </p:nvGrpSpPr>
        <p:grpSpPr>
          <a:xfrm>
            <a:off x="396688" y="1099035"/>
            <a:ext cx="2212050" cy="2537076"/>
            <a:chOff x="6803275" y="395363"/>
            <a:chExt cx="2212050" cy="2537076"/>
          </a:xfrm>
        </p:grpSpPr>
        <p:pic>
          <p:nvPicPr>
            <p:cNvPr id="221" name="Google Shape;22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22" name="Google Shape;222;p2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8"/>
            <p:cNvSpPr txBox="1"/>
            <p:nvPr/>
          </p:nvSpPr>
          <p:spPr>
            <a:xfrm>
              <a:off x="6944788" y="9284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Can we</a:t>
              </a:r>
              <a:r>
                <a:rPr b="1" lang="en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ask all the people in the world to check the bank website?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cxnSp>
        <p:nvCxnSpPr>
          <p:cNvPr id="224" name="Google Shape;224;p28"/>
          <p:cNvCxnSpPr>
            <a:stCxn id="221" idx="3"/>
          </p:cNvCxnSpPr>
          <p:nvPr/>
        </p:nvCxnSpPr>
        <p:spPr>
          <a:xfrm flipH="1" rot="10800000">
            <a:off x="2608738" y="1406814"/>
            <a:ext cx="1136700" cy="976800"/>
          </a:xfrm>
          <a:prstGeom prst="bentConnector3">
            <a:avLst>
              <a:gd fmla="val 33029" name="adj1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8"/>
          <p:cNvSpPr txBox="1"/>
          <p:nvPr/>
        </p:nvSpPr>
        <p:spPr>
          <a:xfrm>
            <a:off x="5911300" y="394025"/>
            <a:ext cx="2886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After</a:t>
            </a:r>
            <a:r>
              <a:rPr b="1" lang="en" sz="19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the Experiment/Test</a:t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2977475" y="3483700"/>
            <a:ext cx="2128200" cy="831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Run Statistical Analysis</a:t>
            </a: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Compare averages</a:t>
            </a: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Compare %</a:t>
            </a:r>
            <a:endParaRPr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7" name="Google Shape;227;p28"/>
          <p:cNvCxnSpPr>
            <a:stCxn id="215" idx="1"/>
            <a:endCxn id="226" idx="3"/>
          </p:cNvCxnSpPr>
          <p:nvPr/>
        </p:nvCxnSpPr>
        <p:spPr>
          <a:xfrm flipH="1">
            <a:off x="5105638" y="2231214"/>
            <a:ext cx="958200" cy="1668000"/>
          </a:xfrm>
          <a:prstGeom prst="bentConnector3">
            <a:avLst>
              <a:gd fmla="val 35161" name="adj1"/>
            </a:avLst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336750" y="101893"/>
            <a:ext cx="6244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days..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20" y="1427449"/>
            <a:ext cx="4060454" cy="22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75" y="1427450"/>
            <a:ext cx="2083999" cy="2288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9"/>
          <p:cNvCxnSpPr/>
          <p:nvPr/>
        </p:nvCxnSpPr>
        <p:spPr>
          <a:xfrm>
            <a:off x="2769575" y="2058750"/>
            <a:ext cx="1770300" cy="20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9"/>
          <p:cNvSpPr txBox="1"/>
          <p:nvPr/>
        </p:nvSpPr>
        <p:spPr>
          <a:xfrm>
            <a:off x="2511300" y="2253225"/>
            <a:ext cx="2134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Statistics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Artificial Intelligence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6212025" y="4746075"/>
            <a:ext cx="285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</a:rPr>
              <a:t>Image sources: </a:t>
            </a:r>
            <a:r>
              <a:rPr lang="en" sz="800">
                <a:solidFill>
                  <a:srgbClr val="CCCCCC"/>
                </a:solidFill>
              </a:rPr>
              <a:t>https://www.freepik.com/</a:t>
            </a:r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8557">
            <a:off x="2444700" y="162736"/>
            <a:ext cx="4254601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43" name="Google Shape;243;p3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2802000" y="105682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b="1" sz="34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30"/>
          <p:cNvSpPr txBox="1"/>
          <p:nvPr>
            <p:ph idx="4294967295" type="body"/>
          </p:nvPr>
        </p:nvSpPr>
        <p:spPr>
          <a:xfrm>
            <a:off x="3076425" y="2171550"/>
            <a:ext cx="34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Any Questions or Comments?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4298550" y="2970750"/>
            <a:ext cx="38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0625" y="2783125"/>
            <a:ext cx="2503550" cy="16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702875" y="630225"/>
            <a:ext cx="80004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in a Bank?</a:t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50" y="1761392"/>
            <a:ext cx="3346449" cy="23286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4170350" y="2269275"/>
            <a:ext cx="562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025" y="1749224"/>
            <a:ext cx="3363913" cy="234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7" name="Google Shape;87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2012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1331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Experiments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1217750" y="13707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it?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Why do you do that?</a:t>
            </a:r>
            <a:br>
              <a:rPr lang="en" sz="1600"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92335">
            <a:off x="4926679" y="1256363"/>
            <a:ext cx="4052018" cy="256394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 rot="-3658">
            <a:off x="1430267" y="3382106"/>
            <a:ext cx="3383402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dk2"/>
                </a:solidFill>
              </a:rPr>
              <a:t> test an idea or a method</a:t>
            </a:r>
            <a:endParaRPr b="1" i="1"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5094100" y="4792900"/>
            <a:ext cx="394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https://inventorsoftomorrow.com/2018/08/18/scientific-method-songs/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               : https://www.freepik.com/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3650" y="180750"/>
            <a:ext cx="1737550" cy="234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400" y="2483600"/>
            <a:ext cx="2036526" cy="2044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>
            <a:stCxn id="98" idx="3"/>
            <a:endCxn id="97" idx="1"/>
          </p:cNvCxnSpPr>
          <p:nvPr/>
        </p:nvCxnSpPr>
        <p:spPr>
          <a:xfrm flipH="1" rot="10800000">
            <a:off x="2429926" y="1352337"/>
            <a:ext cx="4723800" cy="21537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9563" y="461900"/>
            <a:ext cx="3024875" cy="40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7"/>
          <p:cNvGrpSpPr/>
          <p:nvPr/>
        </p:nvGrpSpPr>
        <p:grpSpPr>
          <a:xfrm>
            <a:off x="138700" y="605652"/>
            <a:ext cx="2214600" cy="2270364"/>
            <a:chOff x="0" y="1189989"/>
            <a:chExt cx="2214600" cy="3217636"/>
          </a:xfrm>
        </p:grpSpPr>
        <p:sp>
          <p:nvSpPr>
            <p:cNvPr id="106" name="Google Shape;106;p17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Observe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Ice melts fast in water.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p17"/>
          <p:cNvGrpSpPr/>
          <p:nvPr/>
        </p:nvGrpSpPr>
        <p:grpSpPr>
          <a:xfrm>
            <a:off x="1936875" y="608755"/>
            <a:ext cx="2064000" cy="2270515"/>
            <a:chOff x="1838325" y="1189775"/>
            <a:chExt cx="2064000" cy="3217850"/>
          </a:xfrm>
        </p:grpSpPr>
        <p:sp>
          <p:nvSpPr>
            <p:cNvPr id="109" name="Google Shape;109;p17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Question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17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Does ice melt faster in different liquids?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" name="Google Shape;111;p17"/>
          <p:cNvGrpSpPr/>
          <p:nvPr/>
        </p:nvGrpSpPr>
        <p:grpSpPr>
          <a:xfrm>
            <a:off x="3615300" y="608755"/>
            <a:ext cx="2064000" cy="2270515"/>
            <a:chOff x="3516750" y="1189775"/>
            <a:chExt cx="2064000" cy="3217850"/>
          </a:xfrm>
        </p:grpSpPr>
        <p:sp>
          <p:nvSpPr>
            <p:cNvPr id="112" name="Google Shape;112;p17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Hypothesis/ Prediction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7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Ice will melt faster in juice than in water.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" name="Google Shape;114;p17"/>
          <p:cNvGrpSpPr/>
          <p:nvPr/>
        </p:nvGrpSpPr>
        <p:grpSpPr>
          <a:xfrm>
            <a:off x="6981450" y="608835"/>
            <a:ext cx="2064000" cy="2270515"/>
            <a:chOff x="6874025" y="1189775"/>
            <a:chExt cx="2064000" cy="3217850"/>
          </a:xfrm>
        </p:grpSpPr>
        <p:sp>
          <p:nvSpPr>
            <p:cNvPr id="115" name="Google Shape;115;p17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Analyze/ Share learning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17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How long does it take to melt a ice cube in each glass?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5293900" y="608755"/>
            <a:ext cx="2064000" cy="2270515"/>
            <a:chOff x="5195350" y="1189775"/>
            <a:chExt cx="2064000" cy="3217850"/>
          </a:xfrm>
        </p:grpSpPr>
        <p:sp>
          <p:nvSpPr>
            <p:cNvPr id="118" name="Google Shape;118;p17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Experiment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7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Ice cube in a glass of water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Ice cube in a glass of juice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Roboto"/>
                <a:buChar char="●"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Ice cube in an empty glass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374" y="2122250"/>
            <a:ext cx="4576701" cy="24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2055050" y="4739350"/>
            <a:ext cx="662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Source: https://littlebinsforlittlehands.com/using-scientific-method-experiments-kids/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Banks</a:t>
            </a:r>
            <a:endParaRPr sz="2400"/>
          </a:p>
        </p:txBody>
      </p:sp>
      <p:sp>
        <p:nvSpPr>
          <p:cNvPr id="127" name="Google Shape;127;p18"/>
          <p:cNvSpPr txBox="1"/>
          <p:nvPr>
            <p:ph idx="4294967295" type="title"/>
          </p:nvPr>
        </p:nvSpPr>
        <p:spPr>
          <a:xfrm>
            <a:off x="388250" y="1480150"/>
            <a:ext cx="3741900" cy="4812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Q1. How many banks are in the US?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1499450" y="2014875"/>
            <a:ext cx="16803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About 5,000 banks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388250" y="2637425"/>
            <a:ext cx="3072600" cy="461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Q2. What does it mean?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1564825" y="3245000"/>
            <a:ext cx="1680300" cy="831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Competition, competition,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competition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300" y="333125"/>
            <a:ext cx="4148926" cy="42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5094100" y="4792900"/>
            <a:ext cx="394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Image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>
                <a:latin typeface="Lato"/>
                <a:ea typeface="Lato"/>
                <a:cs typeface="Lato"/>
                <a:sym typeface="Lato"/>
              </a:rPr>
              <a:t>Source: https://www.freepik.com/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4645625" y="1030875"/>
            <a:ext cx="3501000" cy="2269200"/>
          </a:xfrm>
          <a:prstGeom prst="cloudCallout">
            <a:avLst>
              <a:gd fmla="val -41396" name="adj1"/>
              <a:gd fmla="val 68588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a few website experiment examples.</a:t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1318725" y="1231700"/>
            <a:ext cx="2068500" cy="1385700"/>
          </a:xfrm>
          <a:prstGeom prst="cloudCallout">
            <a:avLst>
              <a:gd fmla="val 52263" name="adj1"/>
              <a:gd fmla="val 8043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do a lot of online banking.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538975" y="254375"/>
            <a:ext cx="3855600" cy="400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 of many things a bank does……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/>
        </p:nvSpPr>
        <p:spPr>
          <a:xfrm>
            <a:off x="507675" y="143775"/>
            <a:ext cx="3636000" cy="43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Which menu display is a winner?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0" l="49331" r="2759" t="0"/>
          <a:stretch/>
        </p:blipFill>
        <p:spPr>
          <a:xfrm>
            <a:off x="551525" y="1059775"/>
            <a:ext cx="2280875" cy="36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551525" y="628675"/>
            <a:ext cx="2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(A) Menu Display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b="0" l="50693" r="2601" t="0"/>
          <a:stretch/>
        </p:blipFill>
        <p:spPr>
          <a:xfrm>
            <a:off x="2985300" y="1176262"/>
            <a:ext cx="2094875" cy="33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2985300" y="685750"/>
            <a:ext cx="22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(B) Menu Display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5710950" y="3028150"/>
            <a:ext cx="3000000" cy="831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general, people likes (B) website display more than (A) website display.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5710950" y="2052300"/>
            <a:ext cx="3000000" cy="6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contributed to a 7% increase in upselling revenue.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569" y="814397"/>
            <a:ext cx="1267625" cy="104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0" r="0" t="21984"/>
          <a:stretch/>
        </p:blipFill>
        <p:spPr>
          <a:xfrm>
            <a:off x="197625" y="390050"/>
            <a:ext cx="3764525" cy="12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4">
            <a:alphaModFix/>
          </a:blip>
          <a:srcRect b="0" l="0" r="0" t="20204"/>
          <a:stretch/>
        </p:blipFill>
        <p:spPr>
          <a:xfrm>
            <a:off x="232725" y="1989637"/>
            <a:ext cx="3694325" cy="12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00" y="3589225"/>
            <a:ext cx="3585650" cy="14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232725" y="105750"/>
            <a:ext cx="210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Advertisement 1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325625" y="1670700"/>
            <a:ext cx="210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Advertisement 2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325625" y="3270300"/>
            <a:ext cx="210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Advertisement 3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4224550" y="2128800"/>
            <a:ext cx="641400" cy="68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5315100" y="21648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433% more click-throughs than the control.</a:t>
            </a: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281" y="3789075"/>
            <a:ext cx="1308821" cy="10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4679100" y="458400"/>
            <a:ext cx="3636000" cy="43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Which advertisement is a winner?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